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3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9056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85473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6961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16559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8397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41544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27332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9244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5586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7472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65506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5FED3-13D1-44F6-9767-F7767E9CEA4F}" type="datetimeFigureOut">
              <a:rPr lang="es-CO" smtClean="0"/>
              <a:t>26/08/2012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CACBB-9B17-4B09-AD91-44DE6038E77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2899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://www.robotsinsearch.com/sick-20030106-pi-294.html?image=0" TargetMode="External"/><Relationship Id="rId7" Type="http://schemas.openxmlformats.org/officeDocument/2006/relationships/hyperlink" Target="http://www.xsens.com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hyperlink" Target="http://www.edvantek.com/PDFs/sth-dcsg-var-data-sheet.pdf" TargetMode="External"/><Relationship Id="rId4" Type="http://schemas.openxmlformats.org/officeDocument/2006/relationships/image" Target="../media/image14.png"/><Relationship Id="rId9" Type="http://schemas.openxmlformats.org/officeDocument/2006/relationships/hyperlink" Target="http://lens.ou.edu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.co/imgres?num=10&amp;um=1&amp;hl=es&amp;sa=N&amp;biw=1280&amp;bih=652&amp;tbm=isch&amp;tbnid=QOARR_r7f2PVPM:&amp;imgrefurl=http://syahbta.blogspot.com/2010/10/4-kandidat-pengganti-mbah-marijan.html&amp;imgurl=http://3.bp.blogspot.com/_xkLSgEA_MTQ/TMi9ZmxWtII/AAAAAAAAALo/eruICiU7Dls/s1600/Dante%252B1.jpg&amp;w=640&amp;h=480&amp;ei=5Xs6UM2YN8W40AGtk4GABQ&amp;zoom=1&amp;iact=hc&amp;vpx=664&amp;vpy=321&amp;dur=562&amp;hovh=178&amp;hovw=240&amp;tx=131&amp;ty=105&amp;sig=115134599814452732756&amp;page=1&amp;tbnh=142&amp;tbnw=194&amp;start=0&amp;ndsp=21&amp;ved=1t:429,r:10,s:0,i:101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google.com.co/imgres?um=1&amp;hl=es&amp;biw=1280&amp;bih=652&amp;tbm=isch&amp;tbnid=aZWmQohrXH0awM:&amp;imgrefurl=http://www.sciencephoto.com/media/337613/enlarge&amp;imgurl=http://www.sciencephoto.com/image/337613/large/S6100017-Testing_of_CIS_Mars_Rover_in_USA-SPL.jpg&amp;w=530&amp;h=354&amp;ei=VHw6UO2rFsrr0gHXloDICA&amp;zoom=1&amp;iact=hc&amp;vpx=944&amp;vpy=160&amp;dur=3545&amp;hovh=184&amp;hovw=276&amp;tx=142&amp;ty=116&amp;sig=115134599814452732756&amp;page=1&amp;tbnh=144&amp;tbnw=188&amp;start=0&amp;ndsp=18&amp;ved=1t:429,r:5,s:0,i:82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.co/imgres?um=1&amp;hl=es&amp;sa=X&amp;biw=1280&amp;bih=652&amp;tbm=isch&amp;tbnid=iEhQVHTH0uN_OM:&amp;imgrefurl=http://www.yamaha-motor.co.jp/global/news/2002/02/06/sky.html&amp;imgurl=http://www.yamaha-motor.co.jp/global/news/2002/02/06/images/hericopter.jpg&amp;w=350&amp;h=188&amp;ei=YX06UOyzIcPe0gHpp4CgDA&amp;zoom=1&amp;iact=hc&amp;vpx=185&amp;vpy=336&amp;dur=445&amp;hovh=150&amp;hovw=278&amp;tx=141&amp;ty=84&amp;sig=115134599814452732756&amp;page=1&amp;tbnh=104&amp;tbnw=194&amp;start=0&amp;ndsp=15&amp;ved=1t:429,r:5,s:0,i:83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defenseindustrydaily.com/textron-buys-uav-makers-aai-aerosonde-03968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ceanexplorer.noaa.gov/explorations/10chile/background/plan/media/missionplan3_es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intoceansys.co.uk/articles-detail.php?iss=0000000011&amp;acl=0000000073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smtClean="0"/>
              <a:t>VOLCANICS ENVIRONMENTS</a:t>
            </a:r>
            <a:endParaRPr lang="es-CO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CO" dirty="0" smtClean="0"/>
              <a:t>LUIS MELO</a:t>
            </a:r>
          </a:p>
          <a:p>
            <a:r>
              <a:rPr lang="es-CO" dirty="0" smtClean="0"/>
              <a:t>DAVID MARTINEZ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5445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80" t="14658" r="6806" b="20880"/>
          <a:stretch/>
        </p:blipFill>
        <p:spPr bwMode="auto">
          <a:xfrm>
            <a:off x="1304016" y="1268760"/>
            <a:ext cx="6736606" cy="4464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2051720" y="5805264"/>
            <a:ext cx="55446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ROBOVOLC in action on top of Mt. </a:t>
            </a:r>
            <a:r>
              <a:rPr lang="en-US" sz="1600" dirty="0" smtClean="0"/>
              <a:t>Etna</a:t>
            </a:r>
          </a:p>
          <a:p>
            <a:pPr algn="ctr"/>
            <a:r>
              <a:rPr lang="en-US" sz="1600" dirty="0" smtClean="0"/>
              <a:t> </a:t>
            </a:r>
            <a:r>
              <a:rPr lang="en-US" sz="1600" dirty="0"/>
              <a:t>(</a:t>
            </a:r>
            <a:r>
              <a:rPr lang="en-US" sz="1600" dirty="0" smtClean="0"/>
              <a:t>the southeast </a:t>
            </a:r>
            <a:r>
              <a:rPr lang="en-US" sz="1600" dirty="0"/>
              <a:t>crater is in the background).</a:t>
            </a:r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405087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05" t="47413" r="25818" b="22529"/>
          <a:stretch/>
        </p:blipFill>
        <p:spPr bwMode="auto">
          <a:xfrm>
            <a:off x="1331640" y="998176"/>
            <a:ext cx="6707332" cy="5023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2899204" y="6165304"/>
            <a:ext cx="36336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ROBOVOLC in </a:t>
            </a:r>
            <a:r>
              <a:rPr lang="es-CO" dirty="0" err="1"/>
              <a:t>action</a:t>
            </a:r>
            <a:r>
              <a:rPr lang="es-CO" dirty="0"/>
              <a:t> </a:t>
            </a:r>
            <a:r>
              <a:rPr lang="es-CO" dirty="0" err="1"/>
              <a:t>on</a:t>
            </a:r>
            <a:r>
              <a:rPr lang="es-CO" dirty="0"/>
              <a:t> </a:t>
            </a:r>
            <a:r>
              <a:rPr lang="es-CO" dirty="0" err="1"/>
              <a:t>rocky</a:t>
            </a:r>
            <a:r>
              <a:rPr lang="es-CO" dirty="0"/>
              <a:t> </a:t>
            </a:r>
            <a:r>
              <a:rPr lang="es-CO" dirty="0" err="1"/>
              <a:t>terrain</a:t>
            </a:r>
            <a:endParaRPr lang="es-CO" dirty="0"/>
          </a:p>
        </p:txBody>
      </p:sp>
      <p:sp>
        <p:nvSpPr>
          <p:cNvPr id="5" name="4 Rectángulo"/>
          <p:cNvSpPr/>
          <p:nvPr/>
        </p:nvSpPr>
        <p:spPr>
          <a:xfrm>
            <a:off x="3059832" y="548680"/>
            <a:ext cx="30005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b="1" dirty="0" smtClean="0"/>
              <a:t>THE MECHANICAL PLATFORM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472750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17" t="28568" r="51254" b="26875"/>
          <a:stretch/>
        </p:blipFill>
        <p:spPr bwMode="auto">
          <a:xfrm>
            <a:off x="1164569" y="1203410"/>
            <a:ext cx="1847031" cy="2201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1247850" y="3652267"/>
            <a:ext cx="149391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600" dirty="0">
                <a:hlinkClick r:id="rId3"/>
              </a:rPr>
              <a:t>http://www.robotsinsearch.com/sick-20030106-pi-294.html?image=0</a:t>
            </a:r>
            <a:endParaRPr lang="es-CO" sz="600" dirty="0"/>
          </a:p>
        </p:txBody>
      </p:sp>
      <p:sp>
        <p:nvSpPr>
          <p:cNvPr id="5" name="4 Rectángulo"/>
          <p:cNvSpPr/>
          <p:nvPr/>
        </p:nvSpPr>
        <p:spPr>
          <a:xfrm>
            <a:off x="2915816" y="404664"/>
            <a:ext cx="4147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b="1" dirty="0" smtClean="0"/>
              <a:t>NAVIGATION AND LOCALIZATION SYSTEM</a:t>
            </a:r>
            <a:endParaRPr lang="es-CO" b="1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1" t="38702" r="60745" b="33554"/>
          <a:stretch/>
        </p:blipFill>
        <p:spPr bwMode="auto">
          <a:xfrm>
            <a:off x="5021690" y="1233120"/>
            <a:ext cx="2779650" cy="1837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Rectángulo"/>
          <p:cNvSpPr/>
          <p:nvPr/>
        </p:nvSpPr>
        <p:spPr>
          <a:xfrm>
            <a:off x="4283968" y="3277871"/>
            <a:ext cx="40064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err="1"/>
              <a:t>stereo</a:t>
            </a:r>
            <a:r>
              <a:rPr lang="es-CO" dirty="0"/>
              <a:t> camera (</a:t>
            </a:r>
            <a:r>
              <a:rPr lang="es-CO" dirty="0" err="1"/>
              <a:t>Videre</a:t>
            </a:r>
            <a:r>
              <a:rPr lang="es-CO" dirty="0"/>
              <a:t>, STH-MDCS3-VAR)</a:t>
            </a:r>
            <a:endParaRPr lang="es-CO" dirty="0"/>
          </a:p>
        </p:txBody>
      </p:sp>
      <p:sp>
        <p:nvSpPr>
          <p:cNvPr id="7" name="6 Rectángulo"/>
          <p:cNvSpPr/>
          <p:nvPr/>
        </p:nvSpPr>
        <p:spPr>
          <a:xfrm>
            <a:off x="5508104" y="3068960"/>
            <a:ext cx="2358008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600" dirty="0">
                <a:hlinkClick r:id="rId5"/>
              </a:rPr>
              <a:t>http://www.edvantek.com/PDFs/sth-dcsg-var-data-sheet.pdf</a:t>
            </a:r>
            <a:endParaRPr lang="es-CO" sz="600" dirty="0"/>
          </a:p>
        </p:txBody>
      </p:sp>
      <p:sp>
        <p:nvSpPr>
          <p:cNvPr id="9" name="8 Rectángulo"/>
          <p:cNvSpPr/>
          <p:nvPr/>
        </p:nvSpPr>
        <p:spPr>
          <a:xfrm>
            <a:off x="539552" y="3356992"/>
            <a:ext cx="30970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laser </a:t>
            </a:r>
            <a:r>
              <a:rPr lang="es-CO" dirty="0" err="1"/>
              <a:t>range</a:t>
            </a:r>
            <a:r>
              <a:rPr lang="es-CO" dirty="0"/>
              <a:t> </a:t>
            </a:r>
            <a:r>
              <a:rPr lang="es-CO" dirty="0" err="1" smtClean="0"/>
              <a:t>finder</a:t>
            </a:r>
            <a:r>
              <a:rPr lang="es-CO" dirty="0" smtClean="0"/>
              <a:t> </a:t>
            </a:r>
            <a:r>
              <a:rPr lang="es-CO" dirty="0"/>
              <a:t>SICK </a:t>
            </a:r>
            <a:r>
              <a:rPr lang="es-CO" dirty="0" smtClean="0"/>
              <a:t>LMS200</a:t>
            </a:r>
            <a:endParaRPr lang="es-CO" dirty="0"/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6" t="35686" r="49008" b="34031"/>
          <a:stretch/>
        </p:blipFill>
        <p:spPr bwMode="auto">
          <a:xfrm>
            <a:off x="539552" y="4005064"/>
            <a:ext cx="3460204" cy="2355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9 Rectángulo"/>
          <p:cNvSpPr/>
          <p:nvPr/>
        </p:nvSpPr>
        <p:spPr>
          <a:xfrm>
            <a:off x="432048" y="6360338"/>
            <a:ext cx="41399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attitude and heading reference system (AHRS) (X-</a:t>
            </a:r>
            <a:r>
              <a:rPr lang="en-US" dirty="0" err="1"/>
              <a:t>SensMTi</a:t>
            </a:r>
            <a:r>
              <a:rPr lang="en-US" dirty="0"/>
              <a:t>)</a:t>
            </a:r>
            <a:endParaRPr lang="es-CO" dirty="0"/>
          </a:p>
        </p:txBody>
      </p:sp>
      <p:sp>
        <p:nvSpPr>
          <p:cNvPr id="11" name="10 Rectángulo"/>
          <p:cNvSpPr/>
          <p:nvPr/>
        </p:nvSpPr>
        <p:spPr>
          <a:xfrm>
            <a:off x="2267744" y="5291916"/>
            <a:ext cx="2423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>
                <a:hlinkClick r:id="rId7"/>
              </a:rPr>
              <a:t>http://www.xsens.com/</a:t>
            </a:r>
            <a:endParaRPr lang="es-CO" dirty="0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8" t="38636" r="52852" b="36118"/>
          <a:stretch/>
        </p:blipFill>
        <p:spPr bwMode="auto">
          <a:xfrm>
            <a:off x="5412867" y="3929265"/>
            <a:ext cx="2877582" cy="2197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11 Rectángulo"/>
          <p:cNvSpPr/>
          <p:nvPr/>
        </p:nvSpPr>
        <p:spPr>
          <a:xfrm>
            <a:off x="5014117" y="6165304"/>
            <a:ext cx="39503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global navigation satellite system (GNSS) receiver (</a:t>
            </a:r>
            <a:r>
              <a:rPr lang="en-US" dirty="0" err="1" smtClean="0"/>
              <a:t>Ashtech</a:t>
            </a:r>
            <a:r>
              <a:rPr lang="en-US" dirty="0" smtClean="0"/>
              <a:t> </a:t>
            </a:r>
            <a:r>
              <a:rPr lang="es-CO" dirty="0" err="1" smtClean="0"/>
              <a:t>ZXtreme</a:t>
            </a:r>
            <a:r>
              <a:rPr lang="es-CO" dirty="0"/>
              <a:t>)</a:t>
            </a:r>
            <a:endParaRPr lang="es-CO" dirty="0"/>
          </a:p>
        </p:txBody>
      </p:sp>
      <p:sp>
        <p:nvSpPr>
          <p:cNvPr id="13" name="12 Rectángulo"/>
          <p:cNvSpPr/>
          <p:nvPr/>
        </p:nvSpPr>
        <p:spPr>
          <a:xfrm>
            <a:off x="5985950" y="5291916"/>
            <a:ext cx="20067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>
                <a:hlinkClick r:id="rId9"/>
              </a:rPr>
              <a:t>http://lens.ou.edu/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73187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ROBOTS FOR EXPLORATION AND MEASUREMENT</a:t>
            </a:r>
            <a:endParaRPr lang="es-CO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5" t="9049" r="21164" b="22604"/>
          <a:stretch/>
        </p:blipFill>
        <p:spPr bwMode="auto">
          <a:xfrm>
            <a:off x="1046644" y="1553166"/>
            <a:ext cx="7485796" cy="5116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289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IMPORTANCE OF ROBOTS FOR MEASUREMENTS IN VOLCANOES</a:t>
            </a:r>
            <a:endParaRPr lang="es-CO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755576" y="1772817"/>
            <a:ext cx="7416824" cy="792088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R</a:t>
            </a:r>
            <a:r>
              <a:rPr lang="en-US" sz="2000" dirty="0" smtClean="0"/>
              <a:t>educe </a:t>
            </a:r>
            <a:r>
              <a:rPr lang="en-US" sz="2000" dirty="0"/>
              <a:t>the level of risk involved </a:t>
            </a:r>
            <a:r>
              <a:rPr lang="en-US" sz="2000" dirty="0" smtClean="0"/>
              <a:t>for volcanologists </a:t>
            </a:r>
            <a:r>
              <a:rPr lang="en-US" sz="2000" dirty="0"/>
              <a:t>who </a:t>
            </a:r>
            <a:r>
              <a:rPr lang="en-US" sz="2000" dirty="0" smtClean="0"/>
              <a:t>are working </a:t>
            </a:r>
            <a:r>
              <a:rPr lang="en-US" sz="2000" dirty="0"/>
              <a:t>too closely to volcanic vents during eruptive </a:t>
            </a:r>
            <a:r>
              <a:rPr lang="en-US" sz="2000" dirty="0" smtClean="0"/>
              <a:t>phenomena.</a:t>
            </a:r>
            <a:endParaRPr lang="es-CO" sz="2000" dirty="0"/>
          </a:p>
        </p:txBody>
      </p:sp>
      <p:sp>
        <p:nvSpPr>
          <p:cNvPr id="4" name="3 Rectángulo"/>
          <p:cNvSpPr/>
          <p:nvPr/>
        </p:nvSpPr>
        <p:spPr>
          <a:xfrm>
            <a:off x="827584" y="2636912"/>
            <a:ext cx="76328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Measurement of variables relevant to the investigation of volcanic activity (visual, thermal images, gas analysis and sampling).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245741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143000"/>
          </a:xfrm>
        </p:spPr>
        <p:txBody>
          <a:bodyPr>
            <a:normAutofit/>
          </a:bodyPr>
          <a:lstStyle/>
          <a:p>
            <a:r>
              <a:rPr lang="es-CO" sz="3000" b="1" dirty="0" smtClean="0"/>
              <a:t>OTHER PROJECTS CONCERNING ROBOTS</a:t>
            </a:r>
            <a:br>
              <a:rPr lang="es-CO" sz="3000" b="1" dirty="0" smtClean="0"/>
            </a:br>
            <a:r>
              <a:rPr lang="es-CO" sz="3000" b="1" dirty="0" smtClean="0"/>
              <a:t>AND VOLCANOES</a:t>
            </a:r>
            <a:endParaRPr lang="es-CO" sz="3000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5" t="18846" r="38330" b="16179"/>
          <a:stretch/>
        </p:blipFill>
        <p:spPr bwMode="auto">
          <a:xfrm>
            <a:off x="827584" y="1628800"/>
            <a:ext cx="3528392" cy="2698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648063" y="5157192"/>
            <a:ext cx="460851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600" dirty="0">
                <a:hlinkClick r:id="rId3"/>
              </a:rPr>
              <a:t>http://www.google.com.co/imgres?num=10&amp;um=1&amp;hl=es&amp;sa=N&amp;biw=1280&amp;bih=652&amp;tbm=isch&amp;tbnid=QOARR_r7f2PVPM:&amp;imgrefurl=http://syahbta.blogspot.com/2010/10/4-kandidat-pengganti-mbah-marijan.html&amp;imgurl=http://3.bp.blogspot.com/_xkLSgEA_MTQ/TMi9ZmxWtII/AAAAAAAAALo/eruICiU7Dls/s1600/Dante%252B1.jpg&amp;w=640&amp;h=480&amp;ei=5Xs6UM2YN8W40AGtk4GABQ&amp;zoom=1&amp;iact=hc&amp;vpx=664&amp;vpy=321&amp;dur=562&amp;hovh=178&amp;hovw=240&amp;tx=131&amp;ty=105&amp;sig=115134599814452732756&amp;page=1&amp;tbnh=142&amp;tbnw=194&amp;start=0&amp;ndsp=21&amp;ved=1t:429,r:10,s:0,i:101</a:t>
            </a:r>
            <a:endParaRPr lang="es-CO" sz="6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24" t="29891" r="41004" b="27663"/>
          <a:stretch/>
        </p:blipFill>
        <p:spPr bwMode="auto">
          <a:xfrm>
            <a:off x="4860031" y="1772816"/>
            <a:ext cx="3642131" cy="2137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Rectángulo"/>
          <p:cNvSpPr/>
          <p:nvPr/>
        </p:nvSpPr>
        <p:spPr>
          <a:xfrm>
            <a:off x="4860031" y="4326983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600" dirty="0">
                <a:hlinkClick r:id="rId5"/>
              </a:rPr>
              <a:t>http://www.google.com.co/imgres?um=1&amp;hl=es&amp;biw=1280&amp;bih=652&amp;tbm=isch&amp;tbnid=aZWmQohrXH0awM:&amp;imgrefurl=http://www.sciencephoto.com/media/337613/enlarge&amp;imgurl=http://www.sciencephoto.com/image/337613/large/S6100017-Testing_of_CIS_Mars_Rover_in_USA-SPL.jpg&amp;w=530&amp;h=354&amp;ei=VHw6UO2rFsrr0gHXloDICA&amp;zoom=1&amp;iact=hc&amp;vpx=944&amp;vpy=160&amp;dur=3545&amp;hovh=184&amp;hovw=276&amp;tx=142&amp;ty=116&amp;sig=115134599814452732756&amp;page=1&amp;tbnh=144&amp;tbnw=188&amp;start=0&amp;ndsp=18&amp;ved=1t:429,r:5,s:0,i:82</a:t>
            </a:r>
            <a:endParaRPr lang="es-CO" sz="600" dirty="0"/>
          </a:p>
        </p:txBody>
      </p:sp>
      <p:sp>
        <p:nvSpPr>
          <p:cNvPr id="6" name="5 Rectángulo"/>
          <p:cNvSpPr/>
          <p:nvPr/>
        </p:nvSpPr>
        <p:spPr>
          <a:xfrm>
            <a:off x="5782324" y="3910762"/>
            <a:ext cx="1841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err="1"/>
              <a:t>R</a:t>
            </a:r>
            <a:r>
              <a:rPr lang="es-CO" dirty="0" err="1" smtClean="0"/>
              <a:t>over</a:t>
            </a:r>
            <a:r>
              <a:rPr lang="es-CO" dirty="0" smtClean="0"/>
              <a:t> </a:t>
            </a:r>
            <a:r>
              <a:rPr lang="es-CO" dirty="0" err="1"/>
              <a:t>Marsokhod</a:t>
            </a:r>
            <a:endParaRPr lang="es-CO" dirty="0"/>
          </a:p>
        </p:txBody>
      </p:sp>
      <p:sp>
        <p:nvSpPr>
          <p:cNvPr id="7" name="6 Rectángulo"/>
          <p:cNvSpPr/>
          <p:nvPr/>
        </p:nvSpPr>
        <p:spPr>
          <a:xfrm>
            <a:off x="2107416" y="4419316"/>
            <a:ext cx="968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Dante II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4628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36" t="40532" r="48144" b="36688"/>
          <a:stretch/>
        </p:blipFill>
        <p:spPr bwMode="auto">
          <a:xfrm>
            <a:off x="827583" y="2060848"/>
            <a:ext cx="3947917" cy="1872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1 Título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143000"/>
          </a:xfrm>
        </p:spPr>
        <p:txBody>
          <a:bodyPr>
            <a:normAutofit/>
          </a:bodyPr>
          <a:lstStyle/>
          <a:p>
            <a:r>
              <a:rPr lang="es-CO" sz="3000" b="1" dirty="0" smtClean="0"/>
              <a:t>OTHER PROJECTS CONCERNING ROBOTS</a:t>
            </a:r>
            <a:br>
              <a:rPr lang="es-CO" sz="3000" b="1" dirty="0" smtClean="0"/>
            </a:br>
            <a:r>
              <a:rPr lang="es-CO" sz="3000" b="1" dirty="0" smtClean="0"/>
              <a:t>AND VOLCANOES</a:t>
            </a:r>
            <a:endParaRPr lang="es-CO" sz="3000" b="1" dirty="0"/>
          </a:p>
        </p:txBody>
      </p:sp>
      <p:sp>
        <p:nvSpPr>
          <p:cNvPr id="4" name="3 Rectángulo"/>
          <p:cNvSpPr/>
          <p:nvPr/>
        </p:nvSpPr>
        <p:spPr>
          <a:xfrm>
            <a:off x="323528" y="4354071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600" dirty="0">
                <a:hlinkClick r:id="rId3"/>
              </a:rPr>
              <a:t>http://www.google.com.co/imgres?um=1&amp;hl=es&amp;sa=X&amp;biw=1280&amp;bih=652&amp;tbm=isch&amp;tbnid=iEhQVHTH0uN_OM:&amp;imgrefurl=http://www.yamaha-motor.co.jp/global/news/2002/02/06/sky.html&amp;imgurl=http://www.yamaha-motor.co.jp/global/news/2002/02/06/images/hericopter.jpg&amp;w=350&amp;h=188&amp;ei=YX06UOyzIcPe0gHpp4CgDA&amp;zoom=1&amp;iact=hc&amp;vpx=185&amp;vpy=336&amp;dur=445&amp;hovh=150&amp;hovw=278&amp;tx=141&amp;ty=84&amp;sig=115134599814452732756&amp;page=1&amp;tbnh=104&amp;tbnw=194&amp;start=0&amp;ndsp=15&amp;ved=1t:429,r:5,s:0,i:83</a:t>
            </a:r>
            <a:endParaRPr lang="es-CO" sz="600" dirty="0"/>
          </a:p>
        </p:txBody>
      </p:sp>
      <p:sp>
        <p:nvSpPr>
          <p:cNvPr id="6" name="5 Rectángulo"/>
          <p:cNvSpPr/>
          <p:nvPr/>
        </p:nvSpPr>
        <p:spPr>
          <a:xfrm>
            <a:off x="1274194" y="3940397"/>
            <a:ext cx="26706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helicóptero Yamaha RMAX</a:t>
            </a:r>
            <a:endParaRPr lang="es-CO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2" t="21444" r="35845" b="24289"/>
          <a:stretch/>
        </p:blipFill>
        <p:spPr bwMode="auto">
          <a:xfrm>
            <a:off x="5076055" y="2060848"/>
            <a:ext cx="3684409" cy="2160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5395021" y="4361412"/>
            <a:ext cx="3046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s-CO" b="1" dirty="0"/>
              <a:t>UAV </a:t>
            </a:r>
            <a:r>
              <a:rPr lang="es-CO" b="1" dirty="0" err="1"/>
              <a:t>Makers</a:t>
            </a:r>
            <a:r>
              <a:rPr lang="es-CO" b="1" dirty="0"/>
              <a:t> AAI &amp; </a:t>
            </a:r>
            <a:r>
              <a:rPr lang="es-CO" b="1" dirty="0" err="1"/>
              <a:t>Aerosonde</a:t>
            </a:r>
            <a:endParaRPr lang="es-CO" b="1" dirty="0"/>
          </a:p>
        </p:txBody>
      </p:sp>
      <p:sp>
        <p:nvSpPr>
          <p:cNvPr id="9" name="8 Rectángulo"/>
          <p:cNvSpPr/>
          <p:nvPr/>
        </p:nvSpPr>
        <p:spPr>
          <a:xfrm>
            <a:off x="5424347" y="4725144"/>
            <a:ext cx="3324117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600" dirty="0">
                <a:hlinkClick r:id="rId5"/>
              </a:rPr>
              <a:t>http://www.defenseindustrydaily.com/textron-buys-uav-makers-aai-aerosonde-03968/</a:t>
            </a:r>
            <a:endParaRPr lang="es-CO" sz="600" dirty="0"/>
          </a:p>
        </p:txBody>
      </p:sp>
    </p:spTree>
    <p:extLst>
      <p:ext uri="{BB962C8B-B14F-4D97-AF65-F5344CB8AC3E}">
        <p14:creationId xmlns:p14="http://schemas.microsoft.com/office/powerpoint/2010/main" val="396029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92" t="20116" r="40214" b="18119"/>
          <a:stretch/>
        </p:blipFill>
        <p:spPr bwMode="auto">
          <a:xfrm>
            <a:off x="1259632" y="1844824"/>
            <a:ext cx="3001099" cy="235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539552" y="4869160"/>
            <a:ext cx="4572000" cy="18466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CO" sz="600" dirty="0">
                <a:hlinkClick r:id="rId3"/>
              </a:rPr>
              <a:t>http://oceanexplorer.noaa.gov/explorations/10chile/background/plan/media/missionplan3_es.html</a:t>
            </a:r>
            <a:endParaRPr lang="es-CO" sz="600" dirty="0"/>
          </a:p>
        </p:txBody>
      </p:sp>
      <p:sp>
        <p:nvSpPr>
          <p:cNvPr id="5" name="4 Rectángulo"/>
          <p:cNvSpPr/>
          <p:nvPr/>
        </p:nvSpPr>
        <p:spPr>
          <a:xfrm>
            <a:off x="834221" y="4220007"/>
            <a:ext cx="38519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dirty="0" err="1"/>
              <a:t>Autonomous</a:t>
            </a:r>
            <a:r>
              <a:rPr lang="es-CO" dirty="0"/>
              <a:t> </a:t>
            </a:r>
            <a:r>
              <a:rPr lang="es-CO" dirty="0" err="1" smtClean="0"/>
              <a:t>Benthic</a:t>
            </a:r>
            <a:r>
              <a:rPr lang="es-CO" dirty="0" smtClean="0"/>
              <a:t> Explorer </a:t>
            </a:r>
            <a:r>
              <a:rPr lang="es-CO" dirty="0"/>
              <a:t>(ABE)</a:t>
            </a:r>
            <a:endParaRPr lang="es-CO" dirty="0"/>
          </a:p>
        </p:txBody>
      </p:sp>
      <p:sp>
        <p:nvSpPr>
          <p:cNvPr id="8" name="1 Título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143000"/>
          </a:xfrm>
        </p:spPr>
        <p:txBody>
          <a:bodyPr>
            <a:normAutofit/>
          </a:bodyPr>
          <a:lstStyle/>
          <a:p>
            <a:r>
              <a:rPr lang="es-CO" sz="3000" b="1" dirty="0" smtClean="0"/>
              <a:t>OTHER PROJECTS CONCERNING ROBOTS</a:t>
            </a:r>
            <a:br>
              <a:rPr lang="es-CO" sz="3000" b="1" dirty="0" smtClean="0"/>
            </a:br>
            <a:r>
              <a:rPr lang="es-CO" sz="3000" b="1" dirty="0" smtClean="0"/>
              <a:t>AND VOLCANOES</a:t>
            </a:r>
            <a:endParaRPr lang="es-CO" sz="3000" b="1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5" t="10214" r="44355" b="16514"/>
          <a:stretch/>
        </p:blipFill>
        <p:spPr bwMode="auto">
          <a:xfrm>
            <a:off x="5004048" y="1700808"/>
            <a:ext cx="2880320" cy="3354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Rectángulo"/>
          <p:cNvSpPr/>
          <p:nvPr/>
        </p:nvSpPr>
        <p:spPr>
          <a:xfrm>
            <a:off x="6083372" y="5229200"/>
            <a:ext cx="7216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 err="1"/>
              <a:t>HyBIS</a:t>
            </a:r>
            <a:endParaRPr lang="es-CO" dirty="0"/>
          </a:p>
        </p:txBody>
      </p:sp>
      <p:sp>
        <p:nvSpPr>
          <p:cNvPr id="7" name="6 Rectángulo"/>
          <p:cNvSpPr/>
          <p:nvPr/>
        </p:nvSpPr>
        <p:spPr>
          <a:xfrm>
            <a:off x="4824028" y="5136867"/>
            <a:ext cx="3240360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600" dirty="0">
                <a:hlinkClick r:id="rId5"/>
              </a:rPr>
              <a:t>http://www.intoceansys.co.uk/articles-detail.php?iss=0000000011&amp;acl=0000000073</a:t>
            </a:r>
            <a:endParaRPr lang="es-CO" sz="600" dirty="0"/>
          </a:p>
        </p:txBody>
      </p:sp>
    </p:spTree>
    <p:extLst>
      <p:ext uri="{BB962C8B-B14F-4D97-AF65-F5344CB8AC3E}">
        <p14:creationId xmlns:p14="http://schemas.microsoft.com/office/powerpoint/2010/main" val="151292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26" t="9234" r="5523" b="7741"/>
          <a:stretch/>
        </p:blipFill>
        <p:spPr bwMode="auto">
          <a:xfrm>
            <a:off x="1043608" y="1415562"/>
            <a:ext cx="7416824" cy="4827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362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89" t="23429" r="25582" b="13262"/>
          <a:stretch/>
        </p:blipFill>
        <p:spPr bwMode="auto">
          <a:xfrm>
            <a:off x="1036718" y="180531"/>
            <a:ext cx="7135682" cy="52646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611561" y="5589240"/>
            <a:ext cx="80648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dirty="0" err="1" smtClean="0"/>
              <a:t>Prototype</a:t>
            </a:r>
            <a:r>
              <a:rPr lang="es-CO" dirty="0" smtClean="0"/>
              <a:t> </a:t>
            </a:r>
            <a:r>
              <a:rPr lang="es-CO" dirty="0"/>
              <a:t>robots </a:t>
            </a:r>
            <a:r>
              <a:rPr lang="es-CO" dirty="0" err="1"/>
              <a:t>for</a:t>
            </a:r>
            <a:r>
              <a:rPr lang="es-CO" dirty="0"/>
              <a:t> </a:t>
            </a:r>
            <a:r>
              <a:rPr lang="es-CO" dirty="0" err="1"/>
              <a:t>volcanic</a:t>
            </a:r>
            <a:r>
              <a:rPr lang="es-CO" dirty="0"/>
              <a:t> </a:t>
            </a:r>
            <a:r>
              <a:rPr lang="es-CO" dirty="0" err="1"/>
              <a:t>exploration</a:t>
            </a:r>
            <a:r>
              <a:rPr lang="es-CO" dirty="0"/>
              <a:t>: (a) </a:t>
            </a:r>
            <a:r>
              <a:rPr lang="es-CO" dirty="0" err="1"/>
              <a:t>Wheeleg</a:t>
            </a:r>
            <a:r>
              <a:rPr lang="es-CO" dirty="0"/>
              <a:t> in </a:t>
            </a:r>
            <a:r>
              <a:rPr lang="es-CO" dirty="0" err="1"/>
              <a:t>action</a:t>
            </a:r>
            <a:r>
              <a:rPr lang="es-CO" dirty="0"/>
              <a:t> </a:t>
            </a:r>
            <a:r>
              <a:rPr lang="es-CO" dirty="0" err="1"/>
              <a:t>on</a:t>
            </a:r>
            <a:r>
              <a:rPr lang="es-CO" dirty="0"/>
              <a:t> Mt. Etna, (b) M6 </a:t>
            </a:r>
            <a:r>
              <a:rPr lang="es-CO" dirty="0" err="1"/>
              <a:t>on</a:t>
            </a:r>
            <a:r>
              <a:rPr lang="es-CO" dirty="0"/>
              <a:t> </a:t>
            </a:r>
            <a:r>
              <a:rPr lang="es-CO" dirty="0" err="1"/>
              <a:t>volcanic</a:t>
            </a:r>
            <a:r>
              <a:rPr lang="es-CO" dirty="0"/>
              <a:t> </a:t>
            </a:r>
            <a:r>
              <a:rPr lang="es-CO" dirty="0" err="1"/>
              <a:t>terrain</a:t>
            </a:r>
            <a:r>
              <a:rPr lang="es-CO" dirty="0"/>
              <a:t>, (c) P6W </a:t>
            </a:r>
            <a:r>
              <a:rPr lang="es-CO" dirty="0" smtClean="0"/>
              <a:t>robot, </a:t>
            </a:r>
            <a:r>
              <a:rPr lang="en-US" dirty="0" smtClean="0"/>
              <a:t>and </a:t>
            </a:r>
            <a:r>
              <a:rPr lang="en-US" dirty="0"/>
              <a:t>(d) U-Go robot during a </a:t>
            </a:r>
            <a:r>
              <a:rPr lang="en-US" dirty="0" err="1"/>
              <a:t>teleoperated</a:t>
            </a:r>
            <a:r>
              <a:rPr lang="en-US" dirty="0"/>
              <a:t> outdoor test on the island of </a:t>
            </a:r>
            <a:r>
              <a:rPr lang="en-US" dirty="0" err="1"/>
              <a:t>Vulcano</a:t>
            </a:r>
            <a:r>
              <a:rPr lang="en-US" dirty="0"/>
              <a:t>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913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77" t="26385" r="12058" b="18447"/>
          <a:stretch/>
        </p:blipFill>
        <p:spPr bwMode="auto">
          <a:xfrm>
            <a:off x="0" y="1440160"/>
            <a:ext cx="9144000" cy="4725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Rectángulo"/>
          <p:cNvSpPr/>
          <p:nvPr/>
        </p:nvSpPr>
        <p:spPr>
          <a:xfrm>
            <a:off x="216024" y="694437"/>
            <a:ext cx="87484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TABLE 1. GROUND-PROTOTYPE ROBOTS FOR VOLCANIC EXPLORATION DEVELOPED AT THE UNIVERSITY OF CATANIA.</a:t>
            </a:r>
            <a:endParaRPr lang="es-CO" b="1" dirty="0"/>
          </a:p>
        </p:txBody>
      </p:sp>
    </p:spTree>
    <p:extLst>
      <p:ext uri="{BB962C8B-B14F-4D97-AF65-F5344CB8AC3E}">
        <p14:creationId xmlns:p14="http://schemas.microsoft.com/office/powerpoint/2010/main" val="215571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273</Words>
  <Application>Microsoft Office PowerPoint</Application>
  <PresentationFormat>Presentación en pantalla (4:3)</PresentationFormat>
  <Paragraphs>37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Tema de Office</vt:lpstr>
      <vt:lpstr>VOLCANICS ENVIRONMENTS</vt:lpstr>
      <vt:lpstr>ROBOTS FOR EXPLORATION AND MEASUREMENT</vt:lpstr>
      <vt:lpstr>IMPORTANCE OF ROBOTS FOR MEASUREMENTS IN VOLCANOES</vt:lpstr>
      <vt:lpstr>OTHER PROJECTS CONCERNING ROBOTS AND VOLCANOES</vt:lpstr>
      <vt:lpstr>OTHER PROJECTS CONCERNING ROBOTS AND VOLCANOES</vt:lpstr>
      <vt:lpstr>OTHER PROJECTS CONCERNING ROBOTS AND VOLCANOES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FAMILIA MELO</dc:creator>
  <cp:lastModifiedBy>FAMILIA MELO</cp:lastModifiedBy>
  <cp:revision>14</cp:revision>
  <dcterms:created xsi:type="dcterms:W3CDTF">2012-08-26T16:14:14Z</dcterms:created>
  <dcterms:modified xsi:type="dcterms:W3CDTF">2012-08-26T22:31:23Z</dcterms:modified>
</cp:coreProperties>
</file>

<file path=docProps/thumbnail.jpeg>
</file>